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17.jpeg" ContentType="image/jpe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8.jpeg" ContentType="image/jpeg"/>
  <Override PartName="/ppt/media/image12.png" ContentType="image/png"/>
  <Override PartName="/ppt/media/image46.jpeg" ContentType="image/jpe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jpeg" ContentType="image/jpe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4.png" ContentType="image/png"/>
  <Override PartName="/ppt/media/image55.png" ContentType="image/png"/>
  <Override PartName="/ppt/media/image5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image" Target="../media/image17.jpeg"/><Relationship Id="rId18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jpeg"/><Relationship Id="rId3" Type="http://schemas.openxmlformats.org/officeDocument/2006/relationships/image" Target="../media/image47.png"/><Relationship Id="rId4" Type="http://schemas.openxmlformats.org/officeDocument/2006/relationships/image" Target="../media/image48.png"/><Relationship Id="rId5" Type="http://schemas.openxmlformats.org/officeDocument/2006/relationships/image" Target="../media/image49.png"/><Relationship Id="rId6" Type="http://schemas.openxmlformats.org/officeDocument/2006/relationships/image" Target="../media/image50.png"/><Relationship Id="rId7" Type="http://schemas.openxmlformats.org/officeDocument/2006/relationships/image" Target="../media/image51.png"/><Relationship Id="rId8" Type="http://schemas.openxmlformats.org/officeDocument/2006/relationships/image" Target="../media/image52.png"/><Relationship Id="rId9" Type="http://schemas.openxmlformats.org/officeDocument/2006/relationships/image" Target="../media/image53.png"/><Relationship Id="rId10" Type="http://schemas.openxmlformats.org/officeDocument/2006/relationships/image" Target="../media/image54.png"/><Relationship Id="rId11" Type="http://schemas.openxmlformats.org/officeDocument/2006/relationships/image" Target="../media/image55.png"/><Relationship Id="rId12" Type="http://schemas.openxmlformats.org/officeDocument/2006/relationships/image" Target="../media/image56.png"/><Relationship Id="rId1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jpe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1"/>
          <a:stretch/>
        </p:blipFill>
        <p:spPr>
          <a:xfrm>
            <a:off x="1440000" y="6912000"/>
            <a:ext cx="7056720" cy="3527280"/>
          </a:xfrm>
          <a:prstGeom prst="rect">
            <a:avLst/>
          </a:prstGeom>
          <a:ln>
            <a:noFill/>
          </a:ln>
        </p:spPr>
      </p:pic>
      <p:pic>
        <p:nvPicPr>
          <p:cNvPr id="39" name="Picture 3" descr=""/>
          <p:cNvPicPr/>
          <p:nvPr/>
        </p:nvPicPr>
        <p:blipFill>
          <a:blip r:embed="rId2"/>
          <a:srcRect l="5704" t="0" r="0" b="26588"/>
          <a:stretch/>
        </p:blipFill>
        <p:spPr>
          <a:xfrm>
            <a:off x="12453840" y="3495960"/>
            <a:ext cx="1468800" cy="1142640"/>
          </a:xfrm>
          <a:prstGeom prst="rect">
            <a:avLst/>
          </a:prstGeom>
          <a:ln>
            <a:noFill/>
          </a:ln>
        </p:spPr>
      </p:pic>
      <p:pic>
        <p:nvPicPr>
          <p:cNvPr id="40" name="Picture 4" descr=""/>
          <p:cNvPicPr/>
          <p:nvPr/>
        </p:nvPicPr>
        <p:blipFill>
          <a:blip r:embed="rId3"/>
          <a:stretch/>
        </p:blipFill>
        <p:spPr>
          <a:xfrm>
            <a:off x="14172120" y="6202440"/>
            <a:ext cx="1847160" cy="1229760"/>
          </a:xfrm>
          <a:prstGeom prst="rect">
            <a:avLst/>
          </a:prstGeom>
          <a:ln>
            <a:noFill/>
          </a:ln>
        </p:spPr>
      </p:pic>
      <p:pic>
        <p:nvPicPr>
          <p:cNvPr id="41" name="Picture 5" descr=""/>
          <p:cNvPicPr/>
          <p:nvPr/>
        </p:nvPicPr>
        <p:blipFill>
          <a:blip r:embed="rId4"/>
          <a:stretch/>
        </p:blipFill>
        <p:spPr>
          <a:xfrm>
            <a:off x="15652080" y="4874760"/>
            <a:ext cx="855720" cy="1029960"/>
          </a:xfrm>
          <a:prstGeom prst="rect">
            <a:avLst/>
          </a:prstGeom>
          <a:ln>
            <a:noFill/>
          </a:ln>
        </p:spPr>
      </p:pic>
      <p:pic>
        <p:nvPicPr>
          <p:cNvPr id="42" name="Picture 6" descr=""/>
          <p:cNvPicPr/>
          <p:nvPr/>
        </p:nvPicPr>
        <p:blipFill>
          <a:blip r:embed="rId5"/>
          <a:srcRect l="1530" t="0" r="1530" b="0"/>
          <a:stretch/>
        </p:blipFill>
        <p:spPr>
          <a:xfrm>
            <a:off x="13678200" y="3410640"/>
            <a:ext cx="1403280" cy="1447560"/>
          </a:xfrm>
          <a:prstGeom prst="rect">
            <a:avLst/>
          </a:prstGeom>
          <a:ln>
            <a:noFill/>
          </a:ln>
        </p:spPr>
      </p:pic>
      <p:pic>
        <p:nvPicPr>
          <p:cNvPr id="43" name="Picture 7" descr=""/>
          <p:cNvPicPr/>
          <p:nvPr/>
        </p:nvPicPr>
        <p:blipFill>
          <a:blip r:embed="rId6"/>
          <a:stretch/>
        </p:blipFill>
        <p:spPr>
          <a:xfrm>
            <a:off x="11351160" y="4702320"/>
            <a:ext cx="1286640" cy="1286640"/>
          </a:xfrm>
          <a:prstGeom prst="rect">
            <a:avLst/>
          </a:prstGeom>
          <a:ln>
            <a:noFill/>
          </a:ln>
        </p:spPr>
      </p:pic>
      <p:pic>
        <p:nvPicPr>
          <p:cNvPr id="44" name="Picture 8" descr=""/>
          <p:cNvPicPr/>
          <p:nvPr/>
        </p:nvPicPr>
        <p:blipFill>
          <a:blip r:embed="rId7"/>
          <a:srcRect l="23964" t="22429" r="28501" b="23452"/>
          <a:stretch/>
        </p:blipFill>
        <p:spPr>
          <a:xfrm>
            <a:off x="11082600" y="3610800"/>
            <a:ext cx="1368000" cy="1027800"/>
          </a:xfrm>
          <a:prstGeom prst="rect">
            <a:avLst/>
          </a:prstGeom>
          <a:ln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8"/>
          <a:srcRect l="10855" t="0" r="0" b="17838"/>
          <a:stretch/>
        </p:blipFill>
        <p:spPr>
          <a:xfrm>
            <a:off x="14172120" y="4874760"/>
            <a:ext cx="1389960" cy="1227600"/>
          </a:xfrm>
          <a:prstGeom prst="rect">
            <a:avLst/>
          </a:prstGeom>
          <a:ln>
            <a:noFill/>
          </a:ln>
        </p:spPr>
      </p:pic>
      <p:pic>
        <p:nvPicPr>
          <p:cNvPr id="46" name="Picture 10" descr=""/>
          <p:cNvPicPr/>
          <p:nvPr/>
        </p:nvPicPr>
        <p:blipFill>
          <a:blip r:embed="rId9"/>
          <a:srcRect l="25918" t="8101" r="18059" b="34638"/>
          <a:stretch/>
        </p:blipFill>
        <p:spPr>
          <a:xfrm>
            <a:off x="12879720" y="4861440"/>
            <a:ext cx="1215720" cy="1240560"/>
          </a:xfrm>
          <a:prstGeom prst="rect">
            <a:avLst/>
          </a:prstGeom>
          <a:ln>
            <a:noFill/>
          </a:ln>
        </p:spPr>
      </p:pic>
      <p:pic>
        <p:nvPicPr>
          <p:cNvPr id="47" name="Picture 11" descr=""/>
          <p:cNvPicPr/>
          <p:nvPr/>
        </p:nvPicPr>
        <p:blipFill>
          <a:blip r:embed="rId10"/>
          <a:srcRect l="11564" t="34139" r="11853" b="31290"/>
          <a:stretch/>
        </p:blipFill>
        <p:spPr>
          <a:xfrm>
            <a:off x="12641040" y="6525360"/>
            <a:ext cx="1752480" cy="789120"/>
          </a:xfrm>
          <a:prstGeom prst="rect">
            <a:avLst/>
          </a:prstGeom>
          <a:ln>
            <a:noFill/>
          </a:ln>
        </p:spPr>
      </p:pic>
      <p:pic>
        <p:nvPicPr>
          <p:cNvPr id="48" name="Picture 12" descr=""/>
          <p:cNvPicPr/>
          <p:nvPr/>
        </p:nvPicPr>
        <p:blipFill>
          <a:blip r:embed="rId11"/>
          <a:stretch/>
        </p:blipFill>
        <p:spPr>
          <a:xfrm>
            <a:off x="13518720" y="7363800"/>
            <a:ext cx="3154320" cy="1173600"/>
          </a:xfrm>
          <a:prstGeom prst="rect">
            <a:avLst/>
          </a:prstGeom>
          <a:ln>
            <a:noFill/>
          </a:ln>
        </p:spPr>
      </p:pic>
      <p:pic>
        <p:nvPicPr>
          <p:cNvPr id="49" name="Picture 13" descr=""/>
          <p:cNvPicPr/>
          <p:nvPr/>
        </p:nvPicPr>
        <p:blipFill>
          <a:blip r:embed="rId12"/>
          <a:stretch/>
        </p:blipFill>
        <p:spPr>
          <a:xfrm>
            <a:off x="11475360" y="6202440"/>
            <a:ext cx="1038240" cy="1434960"/>
          </a:xfrm>
          <a:prstGeom prst="rect">
            <a:avLst/>
          </a:prstGeom>
          <a:ln>
            <a:noFill/>
          </a:ln>
        </p:spPr>
      </p:pic>
      <p:pic>
        <p:nvPicPr>
          <p:cNvPr id="50" name="Picture 14" descr=""/>
          <p:cNvPicPr/>
          <p:nvPr/>
        </p:nvPicPr>
        <p:blipFill>
          <a:blip r:embed="rId13"/>
          <a:stretch/>
        </p:blipFill>
        <p:spPr>
          <a:xfrm>
            <a:off x="15084720" y="3575520"/>
            <a:ext cx="1644480" cy="983520"/>
          </a:xfrm>
          <a:prstGeom prst="rect">
            <a:avLst/>
          </a:prstGeom>
          <a:ln>
            <a:noFill/>
          </a:ln>
        </p:spPr>
      </p:pic>
      <p:pic>
        <p:nvPicPr>
          <p:cNvPr id="51" name="Picture 15" descr=""/>
          <p:cNvPicPr/>
          <p:nvPr/>
        </p:nvPicPr>
        <p:blipFill>
          <a:blip r:embed="rId14"/>
          <a:stretch/>
        </p:blipFill>
        <p:spPr>
          <a:xfrm>
            <a:off x="11137680" y="7731000"/>
            <a:ext cx="2537280" cy="1437480"/>
          </a:xfrm>
          <a:prstGeom prst="rect">
            <a:avLst/>
          </a:prstGeom>
          <a:ln>
            <a:noFill/>
          </a:ln>
        </p:spPr>
      </p:pic>
      <p:sp>
        <p:nvSpPr>
          <p:cNvPr id="52" name="CustomShape 1"/>
          <p:cNvSpPr/>
          <p:nvPr/>
        </p:nvSpPr>
        <p:spPr>
          <a:xfrm>
            <a:off x="10876680" y="2540880"/>
            <a:ext cx="3808800" cy="90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3" name="Picture 17" descr=""/>
          <p:cNvPicPr/>
          <p:nvPr/>
        </p:nvPicPr>
        <p:blipFill>
          <a:blip r:embed="rId15"/>
          <a:stretch/>
        </p:blipFill>
        <p:spPr>
          <a:xfrm>
            <a:off x="15257160" y="5730480"/>
            <a:ext cx="3027600" cy="1701720"/>
          </a:xfrm>
          <a:prstGeom prst="rect">
            <a:avLst/>
          </a:prstGeom>
          <a:ln>
            <a:noFill/>
          </a:ln>
        </p:spPr>
      </p:pic>
      <p:pic>
        <p:nvPicPr>
          <p:cNvPr id="54" name="Picture 18" descr=""/>
          <p:cNvPicPr/>
          <p:nvPr/>
        </p:nvPicPr>
        <p:blipFill>
          <a:blip r:embed="rId16"/>
          <a:stretch/>
        </p:blipFill>
        <p:spPr>
          <a:xfrm>
            <a:off x="13925880" y="8540640"/>
            <a:ext cx="2219040" cy="371880"/>
          </a:xfrm>
          <a:prstGeom prst="rect">
            <a:avLst/>
          </a:prstGeom>
          <a:ln>
            <a:noFill/>
          </a:ln>
        </p:spPr>
      </p:pic>
      <p:pic>
        <p:nvPicPr>
          <p:cNvPr id="55" name="" descr=""/>
          <p:cNvPicPr/>
          <p:nvPr/>
        </p:nvPicPr>
        <p:blipFill>
          <a:blip r:embed="rId17"/>
          <a:stretch/>
        </p:blipFill>
        <p:spPr>
          <a:xfrm>
            <a:off x="12960000" y="236520"/>
            <a:ext cx="2447280" cy="3146760"/>
          </a:xfrm>
          <a:prstGeom prst="rect">
            <a:avLst/>
          </a:prstGeom>
          <a:ln>
            <a:noFill/>
          </a:ln>
        </p:spPr>
      </p:pic>
      <p:sp>
        <p:nvSpPr>
          <p:cNvPr id="56" name="CustomShape 2"/>
          <p:cNvSpPr/>
          <p:nvPr/>
        </p:nvSpPr>
        <p:spPr>
          <a:xfrm>
            <a:off x="7344000" y="7940880"/>
            <a:ext cx="2921040" cy="84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IN" sz="5100" spc="-1" strike="noStrike">
                <a:solidFill>
                  <a:srgbClr val="000000"/>
                </a:solidFill>
                <a:latin typeface="Code Pro"/>
                <a:ea typeface="DejaVu Sans"/>
              </a:rPr>
              <a:t>  </a:t>
            </a:r>
            <a:endParaRPr b="0" lang="en-IN" sz="5100" spc="-1" strike="noStrike">
              <a:latin typeface="Arial"/>
            </a:endParaRPr>
          </a:p>
        </p:txBody>
      </p:sp>
      <p:sp>
        <p:nvSpPr>
          <p:cNvPr id="57" name="CustomShape 3"/>
          <p:cNvSpPr/>
          <p:nvPr/>
        </p:nvSpPr>
        <p:spPr>
          <a:xfrm>
            <a:off x="2376000" y="5904360"/>
            <a:ext cx="3929040" cy="84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IN" sz="5100" spc="-1" strike="noStrike">
                <a:solidFill>
                  <a:srgbClr val="000000"/>
                </a:solidFill>
                <a:latin typeface="Code Pro"/>
                <a:ea typeface="DejaVu Sans"/>
              </a:rPr>
              <a:t>  </a:t>
            </a:r>
            <a:endParaRPr b="0" lang="en-IN" sz="5100" spc="-1" strike="noStrike">
              <a:latin typeface="Arial"/>
            </a:endParaRPr>
          </a:p>
        </p:txBody>
      </p:sp>
      <p:sp>
        <p:nvSpPr>
          <p:cNvPr id="58" name="CustomShape 4"/>
          <p:cNvSpPr/>
          <p:nvPr/>
        </p:nvSpPr>
        <p:spPr>
          <a:xfrm>
            <a:off x="2376000" y="5904720"/>
            <a:ext cx="3929040" cy="84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IN" sz="5100" spc="-1" strike="noStrike">
                <a:solidFill>
                  <a:srgbClr val="000000"/>
                </a:solidFill>
                <a:latin typeface="Code Pro"/>
                <a:ea typeface="DejaVu Sans"/>
              </a:rPr>
              <a:t>  </a:t>
            </a:r>
            <a:endParaRPr b="0" lang="en-IN" sz="5100" spc="-1" strike="noStrike">
              <a:latin typeface="Arial"/>
            </a:endParaRPr>
          </a:p>
        </p:txBody>
      </p:sp>
      <p:sp>
        <p:nvSpPr>
          <p:cNvPr id="59" name="CustomShape 5"/>
          <p:cNvSpPr/>
          <p:nvPr/>
        </p:nvSpPr>
        <p:spPr>
          <a:xfrm>
            <a:off x="1229400" y="2232000"/>
            <a:ext cx="9281880" cy="115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IN" sz="6000" spc="-1" strike="noStrike">
                <a:solidFill>
                  <a:srgbClr val="000000"/>
                </a:solidFill>
                <a:latin typeface="Arial"/>
                <a:ea typeface="DejaVu Sans"/>
              </a:rPr>
              <a:t>LEARN, SHARE &amp; CARE</a:t>
            </a:r>
            <a:endParaRPr b="0" lang="en-IN" sz="6000" spc="-1" strike="noStrike">
              <a:latin typeface="Arial"/>
            </a:endParaRPr>
          </a:p>
        </p:txBody>
      </p:sp>
      <p:sp>
        <p:nvSpPr>
          <p:cNvPr id="60" name="CustomShape 6"/>
          <p:cNvSpPr/>
          <p:nvPr/>
        </p:nvSpPr>
        <p:spPr>
          <a:xfrm>
            <a:off x="1584000" y="4464000"/>
            <a:ext cx="612324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CLOUD / DEVOPS / KUBERNETES / AWS / LINUX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61" name="CustomShape 7"/>
          <p:cNvSpPr/>
          <p:nvPr/>
        </p:nvSpPr>
        <p:spPr>
          <a:xfrm>
            <a:off x="7417800" y="7848000"/>
            <a:ext cx="3453840" cy="95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IN" sz="5100" spc="-1" strike="noStrike">
                <a:solidFill>
                  <a:srgbClr val="000000"/>
                </a:solidFill>
                <a:latin typeface="Code Pro"/>
                <a:ea typeface="DejaVu Sans"/>
              </a:rPr>
              <a:t>Community</a:t>
            </a:r>
            <a:endParaRPr b="0" lang="en-IN" sz="51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roup 1"/>
          <p:cNvGrpSpPr/>
          <p:nvPr/>
        </p:nvGrpSpPr>
        <p:grpSpPr>
          <a:xfrm>
            <a:off x="-347400" y="8757360"/>
            <a:ext cx="17450640" cy="1526400"/>
            <a:chOff x="-347400" y="8757360"/>
            <a:chExt cx="17450640" cy="1526400"/>
          </a:xfrm>
        </p:grpSpPr>
        <p:pic>
          <p:nvPicPr>
            <p:cNvPr id="160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5680" cy="1526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1" name="CustomShape 2"/>
            <p:cNvSpPr/>
            <p:nvPr/>
          </p:nvSpPr>
          <p:spPr>
            <a:xfrm>
              <a:off x="2247480" y="8935560"/>
              <a:ext cx="1662480" cy="39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2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0360" cy="7095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3" name="CustomShape 3"/>
          <p:cNvSpPr/>
          <p:nvPr/>
        </p:nvSpPr>
        <p:spPr>
          <a:xfrm>
            <a:off x="0" y="0"/>
            <a:ext cx="18284760" cy="7970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4"/>
          <p:cNvSpPr/>
          <p:nvPr/>
        </p:nvSpPr>
        <p:spPr>
          <a:xfrm>
            <a:off x="1600200" y="1368000"/>
            <a:ext cx="14017680" cy="590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Improvements we can suggest: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Segregate the stack to three App, DB and Web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Use content caching to improve static content loading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Use query caching to improve DB performance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4. Add autoscaling to the instances to handle load during peak time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5. Security enhancements using Firewall and DDoS protection</a:t>
            </a:r>
            <a:endParaRPr b="0" lang="en-IN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"/>
          <p:cNvGrpSpPr/>
          <p:nvPr/>
        </p:nvGrpSpPr>
        <p:grpSpPr>
          <a:xfrm>
            <a:off x="-347400" y="8757360"/>
            <a:ext cx="17450640" cy="1526400"/>
            <a:chOff x="-347400" y="8757360"/>
            <a:chExt cx="17450640" cy="1526400"/>
          </a:xfrm>
        </p:grpSpPr>
        <p:pic>
          <p:nvPicPr>
            <p:cNvPr id="166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5680" cy="1526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7" name="CustomShape 2"/>
            <p:cNvSpPr/>
            <p:nvPr/>
          </p:nvSpPr>
          <p:spPr>
            <a:xfrm>
              <a:off x="2247480" y="8935560"/>
              <a:ext cx="1662480" cy="39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8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0360" cy="7095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9" name="CustomShape 3"/>
          <p:cNvSpPr/>
          <p:nvPr/>
        </p:nvSpPr>
        <p:spPr>
          <a:xfrm>
            <a:off x="0" y="0"/>
            <a:ext cx="18284760" cy="7970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CustomShape 4"/>
          <p:cNvSpPr/>
          <p:nvPr/>
        </p:nvSpPr>
        <p:spPr>
          <a:xfrm>
            <a:off x="1600200" y="1656000"/>
            <a:ext cx="14017680" cy="5617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New aws services to introduce: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Cloudfront as CDN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AWS ASG for EC2 nodes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Amazon Elasticache for query caching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4. AWS S3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5. AWS WAF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6. AWS Shield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roup 1"/>
          <p:cNvGrpSpPr/>
          <p:nvPr/>
        </p:nvGrpSpPr>
        <p:grpSpPr>
          <a:xfrm>
            <a:off x="-347400" y="8757360"/>
            <a:ext cx="17450640" cy="1526400"/>
            <a:chOff x="-347400" y="8757360"/>
            <a:chExt cx="17450640" cy="1526400"/>
          </a:xfrm>
        </p:grpSpPr>
        <p:pic>
          <p:nvPicPr>
            <p:cNvPr id="172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5680" cy="1526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73" name="CustomShape 2"/>
            <p:cNvSpPr/>
            <p:nvPr/>
          </p:nvSpPr>
          <p:spPr>
            <a:xfrm>
              <a:off x="2247480" y="8935560"/>
              <a:ext cx="1662480" cy="39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74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0360" cy="7095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75" name="CustomShape 3"/>
          <p:cNvSpPr/>
          <p:nvPr/>
        </p:nvSpPr>
        <p:spPr>
          <a:xfrm>
            <a:off x="0" y="0"/>
            <a:ext cx="18284760" cy="7970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4"/>
          <p:cNvSpPr/>
          <p:nvPr/>
        </p:nvSpPr>
        <p:spPr>
          <a:xfrm>
            <a:off x="1099440" y="1152000"/>
            <a:ext cx="14017680" cy="8611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Proposed architecture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3"/>
          <a:stretch/>
        </p:blipFill>
        <p:spPr>
          <a:xfrm>
            <a:off x="5033520" y="2232000"/>
            <a:ext cx="7923600" cy="7246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icture 2" descr=""/>
          <p:cNvPicPr/>
          <p:nvPr/>
        </p:nvPicPr>
        <p:blipFill>
          <a:blip r:embed="rId1"/>
          <a:srcRect l="3976" t="3974" r="30292" b="31262"/>
          <a:stretch/>
        </p:blipFill>
        <p:spPr>
          <a:xfrm rot="10800000">
            <a:off x="12113280" y="-200880"/>
            <a:ext cx="6570000" cy="5114520"/>
          </a:xfrm>
          <a:prstGeom prst="rect">
            <a:avLst/>
          </a:prstGeom>
          <a:ln>
            <a:noFill/>
          </a:ln>
        </p:spPr>
      </p:pic>
      <p:grpSp>
        <p:nvGrpSpPr>
          <p:cNvPr id="179" name="Group 1"/>
          <p:cNvGrpSpPr/>
          <p:nvPr/>
        </p:nvGrpSpPr>
        <p:grpSpPr>
          <a:xfrm>
            <a:off x="8741160" y="738360"/>
            <a:ext cx="5625720" cy="6012720"/>
            <a:chOff x="8741160" y="738360"/>
            <a:chExt cx="5625720" cy="6012720"/>
          </a:xfrm>
        </p:grpSpPr>
        <p:sp>
          <p:nvSpPr>
            <p:cNvPr id="180" name="CustomShape 2"/>
            <p:cNvSpPr/>
            <p:nvPr/>
          </p:nvSpPr>
          <p:spPr>
            <a:xfrm>
              <a:off x="8741160" y="738360"/>
              <a:ext cx="5625720" cy="6012720"/>
            </a:xfrm>
            <a:custGeom>
              <a:avLst/>
              <a:gdLst/>
              <a:ahLst/>
              <a:rect l="l" t="t" r="r" b="b"/>
              <a:pathLst>
                <a:path w="6739890" h="7203440">
                  <a:moveTo>
                    <a:pt x="3602990" y="1123950"/>
                  </a:moveTo>
                  <a:cubicBezTo>
                    <a:pt x="3155950" y="1784350"/>
                    <a:pt x="3209290" y="2346960"/>
                    <a:pt x="2705100" y="2646680"/>
                  </a:cubicBezTo>
                  <a:cubicBezTo>
                    <a:pt x="1689100" y="3252470"/>
                    <a:pt x="647700" y="2674620"/>
                    <a:pt x="327660" y="3713480"/>
                  </a:cubicBezTo>
                  <a:cubicBezTo>
                    <a:pt x="0" y="4777740"/>
                    <a:pt x="839470" y="5806440"/>
                    <a:pt x="2597150" y="6450330"/>
                  </a:cubicBezTo>
                  <a:cubicBezTo>
                    <a:pt x="4646930" y="7203440"/>
                    <a:pt x="6739890" y="5153660"/>
                    <a:pt x="6248400" y="3628390"/>
                  </a:cubicBezTo>
                  <a:cubicBezTo>
                    <a:pt x="5842000" y="2364740"/>
                    <a:pt x="6545580" y="1811020"/>
                    <a:pt x="6122670" y="1123950"/>
                  </a:cubicBezTo>
                  <a:cubicBezTo>
                    <a:pt x="5429250" y="0"/>
                    <a:pt x="4081780" y="415290"/>
                    <a:pt x="3602990" y="1123950"/>
                  </a:cubicBezTo>
                  <a:close/>
                </a:path>
              </a:pathLst>
            </a:custGeom>
            <a:blipFill rotWithShape="0">
              <a:blip r:embed="rId2"/>
              <a:stretch>
                <a:fillRect l="-1198660" t="0" r="-1434286" b="0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81" name="Picture 5" descr=""/>
          <p:cNvPicPr/>
          <p:nvPr/>
        </p:nvPicPr>
        <p:blipFill>
          <a:blip r:embed="rId3"/>
          <a:stretch/>
        </p:blipFill>
        <p:spPr>
          <a:xfrm>
            <a:off x="14019840" y="6365160"/>
            <a:ext cx="4466160" cy="5117760"/>
          </a:xfrm>
          <a:prstGeom prst="rect">
            <a:avLst/>
          </a:prstGeom>
          <a:ln>
            <a:noFill/>
          </a:ln>
        </p:spPr>
      </p:pic>
      <p:pic>
        <p:nvPicPr>
          <p:cNvPr id="182" name="Picture 6" descr=""/>
          <p:cNvPicPr/>
          <p:nvPr/>
        </p:nvPicPr>
        <p:blipFill>
          <a:blip r:embed="rId4"/>
          <a:stretch/>
        </p:blipFill>
        <p:spPr>
          <a:xfrm>
            <a:off x="1433160" y="365040"/>
            <a:ext cx="3728880" cy="1862640"/>
          </a:xfrm>
          <a:prstGeom prst="rect">
            <a:avLst/>
          </a:prstGeom>
          <a:ln>
            <a:noFill/>
          </a:ln>
        </p:spPr>
      </p:pic>
      <p:pic>
        <p:nvPicPr>
          <p:cNvPr id="183" name="Picture 7" descr=""/>
          <p:cNvPicPr/>
          <p:nvPr/>
        </p:nvPicPr>
        <p:blipFill>
          <a:blip r:embed="rId5"/>
          <a:stretch/>
        </p:blipFill>
        <p:spPr>
          <a:xfrm>
            <a:off x="383040" y="4698360"/>
            <a:ext cx="983160" cy="690840"/>
          </a:xfrm>
          <a:prstGeom prst="rect">
            <a:avLst/>
          </a:prstGeom>
          <a:ln>
            <a:noFill/>
          </a:ln>
        </p:spPr>
      </p:pic>
      <p:pic>
        <p:nvPicPr>
          <p:cNvPr id="184" name="Picture 8" descr=""/>
          <p:cNvPicPr/>
          <p:nvPr/>
        </p:nvPicPr>
        <p:blipFill>
          <a:blip r:embed="rId6"/>
          <a:stretch/>
        </p:blipFill>
        <p:spPr>
          <a:xfrm>
            <a:off x="1557360" y="4705560"/>
            <a:ext cx="712800" cy="712800"/>
          </a:xfrm>
          <a:prstGeom prst="rect">
            <a:avLst/>
          </a:prstGeom>
          <a:ln>
            <a:noFill/>
          </a:ln>
        </p:spPr>
      </p:pic>
      <p:pic>
        <p:nvPicPr>
          <p:cNvPr id="185" name="Picture 9" descr=""/>
          <p:cNvPicPr/>
          <p:nvPr/>
        </p:nvPicPr>
        <p:blipFill>
          <a:blip r:embed="rId7"/>
          <a:stretch/>
        </p:blipFill>
        <p:spPr>
          <a:xfrm>
            <a:off x="2451240" y="4700160"/>
            <a:ext cx="723600" cy="723600"/>
          </a:xfrm>
          <a:prstGeom prst="rect">
            <a:avLst/>
          </a:prstGeom>
          <a:ln>
            <a:noFill/>
          </a:ln>
        </p:spPr>
      </p:pic>
      <p:pic>
        <p:nvPicPr>
          <p:cNvPr id="186" name="Picture 10" descr=""/>
          <p:cNvPicPr/>
          <p:nvPr/>
        </p:nvPicPr>
        <p:blipFill>
          <a:blip r:embed="rId8"/>
          <a:stretch/>
        </p:blipFill>
        <p:spPr>
          <a:xfrm>
            <a:off x="3333600" y="4705560"/>
            <a:ext cx="812520" cy="812520"/>
          </a:xfrm>
          <a:prstGeom prst="rect">
            <a:avLst/>
          </a:prstGeom>
          <a:ln>
            <a:noFill/>
          </a:ln>
        </p:spPr>
      </p:pic>
      <p:pic>
        <p:nvPicPr>
          <p:cNvPr id="187" name="Picture 11" descr=""/>
          <p:cNvPicPr/>
          <p:nvPr/>
        </p:nvPicPr>
        <p:blipFill>
          <a:blip r:embed="rId9"/>
          <a:stretch/>
        </p:blipFill>
        <p:spPr>
          <a:xfrm>
            <a:off x="383040" y="7542000"/>
            <a:ext cx="520920" cy="520920"/>
          </a:xfrm>
          <a:prstGeom prst="rect">
            <a:avLst/>
          </a:prstGeom>
          <a:ln>
            <a:noFill/>
          </a:ln>
        </p:spPr>
      </p:pic>
      <p:pic>
        <p:nvPicPr>
          <p:cNvPr id="188" name="Picture 12" descr=""/>
          <p:cNvPicPr/>
          <p:nvPr/>
        </p:nvPicPr>
        <p:blipFill>
          <a:blip r:embed="rId10"/>
          <a:stretch/>
        </p:blipFill>
        <p:spPr>
          <a:xfrm>
            <a:off x="383040" y="8366400"/>
            <a:ext cx="655920" cy="627120"/>
          </a:xfrm>
          <a:prstGeom prst="rect">
            <a:avLst/>
          </a:prstGeom>
          <a:ln>
            <a:noFill/>
          </a:ln>
        </p:spPr>
      </p:pic>
      <p:pic>
        <p:nvPicPr>
          <p:cNvPr id="189" name="Picture 13" descr=""/>
          <p:cNvPicPr/>
          <p:nvPr/>
        </p:nvPicPr>
        <p:blipFill>
          <a:blip r:embed="rId11"/>
          <a:stretch/>
        </p:blipFill>
        <p:spPr>
          <a:xfrm>
            <a:off x="10026360" y="6904800"/>
            <a:ext cx="2919960" cy="2919960"/>
          </a:xfrm>
          <a:prstGeom prst="rect">
            <a:avLst/>
          </a:prstGeom>
          <a:ln>
            <a:noFill/>
          </a:ln>
        </p:spPr>
      </p:pic>
      <p:pic>
        <p:nvPicPr>
          <p:cNvPr id="190" name="Picture 14" descr=""/>
          <p:cNvPicPr/>
          <p:nvPr/>
        </p:nvPicPr>
        <p:blipFill>
          <a:blip r:embed="rId12"/>
          <a:stretch/>
        </p:blipFill>
        <p:spPr>
          <a:xfrm rot="1296600">
            <a:off x="7778160" y="7061760"/>
            <a:ext cx="2392200" cy="2055240"/>
          </a:xfrm>
          <a:prstGeom prst="rect">
            <a:avLst/>
          </a:prstGeom>
          <a:ln>
            <a:noFill/>
          </a:ln>
        </p:spPr>
      </p:pic>
      <p:sp>
        <p:nvSpPr>
          <p:cNvPr id="191" name="CustomShape 3"/>
          <p:cNvSpPr/>
          <p:nvPr/>
        </p:nvSpPr>
        <p:spPr>
          <a:xfrm>
            <a:off x="383040" y="2116800"/>
            <a:ext cx="10229040" cy="95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just">
              <a:lnSpc>
                <a:spcPts val="7506"/>
              </a:lnSpc>
            </a:pPr>
            <a:r>
              <a:rPr b="0" lang="en-IN" sz="5360" spc="-1" strike="noStrike">
                <a:solidFill>
                  <a:srgbClr val="25364e"/>
                </a:solidFill>
                <a:latin typeface="Lazydog"/>
                <a:ea typeface="DejaVu Sans"/>
              </a:rPr>
              <a:t>Connect Us  to  Loud  better</a:t>
            </a:r>
            <a:endParaRPr b="0" lang="en-IN" sz="5360" spc="-1" strike="noStrike">
              <a:latin typeface="Arial"/>
            </a:endParaRPr>
          </a:p>
        </p:txBody>
      </p:sp>
      <p:sp>
        <p:nvSpPr>
          <p:cNvPr id="192" name="CustomShape 4"/>
          <p:cNvSpPr/>
          <p:nvPr/>
        </p:nvSpPr>
        <p:spPr>
          <a:xfrm>
            <a:off x="4648320" y="932040"/>
            <a:ext cx="2345400" cy="35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81"/>
              </a:lnSpc>
            </a:pPr>
            <a:r>
              <a:rPr b="0" lang="en-IN" sz="2780" spc="-1" strike="noStrike">
                <a:solidFill>
                  <a:srgbClr val="000000"/>
                </a:solidFill>
                <a:latin typeface="Poppins Light Bold"/>
                <a:ea typeface="DejaVu Sans"/>
              </a:rPr>
              <a:t>Community </a:t>
            </a:r>
            <a:endParaRPr b="0" lang="en-IN" sz="2780" spc="-1" strike="noStrike">
              <a:latin typeface="Arial"/>
            </a:endParaRPr>
          </a:p>
        </p:txBody>
      </p:sp>
      <p:sp>
        <p:nvSpPr>
          <p:cNvPr id="193" name="CustomShape 5"/>
          <p:cNvSpPr/>
          <p:nvPr/>
        </p:nvSpPr>
        <p:spPr>
          <a:xfrm>
            <a:off x="4663080" y="4457520"/>
            <a:ext cx="4074840" cy="99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858"/>
              </a:lnSpc>
            </a:pPr>
            <a:r>
              <a:rPr b="0" lang="en-IN" sz="5610" spc="-1" strike="noStrike">
                <a:solidFill>
                  <a:srgbClr val="000000"/>
                </a:solidFill>
                <a:latin typeface="Inter"/>
                <a:ea typeface="DejaVu Sans"/>
              </a:rPr>
              <a:t>cloudnloud</a:t>
            </a:r>
            <a:endParaRPr b="0" lang="en-IN" sz="5610" spc="-1" strike="noStrike">
              <a:latin typeface="Arial"/>
            </a:endParaRPr>
          </a:p>
        </p:txBody>
      </p:sp>
      <p:sp>
        <p:nvSpPr>
          <p:cNvPr id="194" name="CustomShape 6"/>
          <p:cNvSpPr/>
          <p:nvPr/>
        </p:nvSpPr>
        <p:spPr>
          <a:xfrm>
            <a:off x="929520" y="7344000"/>
            <a:ext cx="4401360" cy="67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95" name="CustomShape 7"/>
          <p:cNvSpPr/>
          <p:nvPr/>
        </p:nvSpPr>
        <p:spPr>
          <a:xfrm>
            <a:off x="1329120" y="8299800"/>
            <a:ext cx="5082120" cy="134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info@cloudnloud.com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96" name="CustomShape 8"/>
          <p:cNvSpPr/>
          <p:nvPr/>
        </p:nvSpPr>
        <p:spPr>
          <a:xfrm>
            <a:off x="6129000" y="6307920"/>
            <a:ext cx="4046040" cy="10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277"/>
              </a:lnSpc>
            </a:pPr>
            <a:r>
              <a:rPr b="0" lang="en-IN" sz="3060" spc="-1" strike="noStrike">
                <a:solidFill>
                  <a:srgbClr val="000000"/>
                </a:solidFill>
                <a:latin typeface="Inter Bold"/>
                <a:ea typeface="DejaVu Sans"/>
              </a:rPr>
              <a:t>Join Discord Channel</a:t>
            </a:r>
            <a:endParaRPr b="0" lang="en-IN" sz="306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1"/>
          <p:cNvGrpSpPr/>
          <p:nvPr/>
        </p:nvGrpSpPr>
        <p:grpSpPr>
          <a:xfrm>
            <a:off x="0" y="0"/>
            <a:ext cx="1243800" cy="10283760"/>
            <a:chOff x="0" y="0"/>
            <a:chExt cx="1243800" cy="10283760"/>
          </a:xfrm>
        </p:grpSpPr>
        <p:sp>
          <p:nvSpPr>
            <p:cNvPr id="63" name="CustomShape 2"/>
            <p:cNvSpPr/>
            <p:nvPr/>
          </p:nvSpPr>
          <p:spPr>
            <a:xfrm>
              <a:off x="0" y="0"/>
              <a:ext cx="1243800" cy="10283760"/>
            </a:xfrm>
            <a:custGeom>
              <a:avLst/>
              <a:gdLst/>
              <a:ahLst/>
              <a:rect l="l" t="t" r="r" b="b"/>
              <a:pathLst>
                <a:path w="421818" h="3479800">
                  <a:moveTo>
                    <a:pt x="0" y="0"/>
                  </a:moveTo>
                  <a:lnTo>
                    <a:pt x="421818" y="0"/>
                  </a:lnTo>
                  <a:lnTo>
                    <a:pt x="421818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4" name="Group 3"/>
          <p:cNvGrpSpPr/>
          <p:nvPr/>
        </p:nvGrpSpPr>
        <p:grpSpPr>
          <a:xfrm>
            <a:off x="9523800" y="5257800"/>
            <a:ext cx="10055160" cy="5025960"/>
            <a:chOff x="9523800" y="5257800"/>
            <a:chExt cx="10055160" cy="5025960"/>
          </a:xfrm>
        </p:grpSpPr>
        <p:sp>
          <p:nvSpPr>
            <p:cNvPr id="65" name="CustomShape 4"/>
            <p:cNvSpPr/>
            <p:nvPr/>
          </p:nvSpPr>
          <p:spPr>
            <a:xfrm>
              <a:off x="9523800" y="5257800"/>
              <a:ext cx="10055160" cy="5025960"/>
            </a:xfrm>
            <a:custGeom>
              <a:avLst/>
              <a:gdLst/>
              <a:ahLst/>
              <a:rect l="l" t="t" r="r" b="b"/>
              <a:pathLst>
                <a:path w="666242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cubicBezTo>
                    <a:pt x="5171440" y="0"/>
                    <a:pt x="6662420" y="1490980"/>
                    <a:pt x="6662420" y="3331210"/>
                  </a:cubicBezTo>
                  <a:lnTo>
                    <a:pt x="3331210" y="3331210"/>
                  </a:lnTo>
                  <a:close/>
                </a:path>
              </a:pathLst>
            </a:custGeom>
            <a:blipFill rotWithShape="0">
              <a:blip r:embed="rId1"/>
              <a:stretch>
                <a:fillRect l="245266" t="537715" r="647065" b="-1129925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6" name="Group 5"/>
          <p:cNvGrpSpPr/>
          <p:nvPr/>
        </p:nvGrpSpPr>
        <p:grpSpPr>
          <a:xfrm>
            <a:off x="1516320" y="255600"/>
            <a:ext cx="16529400" cy="5137920"/>
            <a:chOff x="1516320" y="255600"/>
            <a:chExt cx="16529400" cy="5137920"/>
          </a:xfrm>
        </p:grpSpPr>
        <p:sp>
          <p:nvSpPr>
            <p:cNvPr id="67" name="CustomShape 6"/>
            <p:cNvSpPr/>
            <p:nvPr/>
          </p:nvSpPr>
          <p:spPr>
            <a:xfrm>
              <a:off x="1516320" y="255600"/>
              <a:ext cx="16529400" cy="1188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9380"/>
                </a:lnSpc>
              </a:pPr>
              <a:r>
                <a:rPr b="0" lang="en-IN" sz="8450" spc="-330" strike="noStrike">
                  <a:solidFill>
                    <a:srgbClr val="191919"/>
                  </a:solidFill>
                  <a:latin typeface="Garet ExtraBold"/>
                  <a:ea typeface="DejaVu Sans"/>
                </a:rPr>
                <a:t>About Us</a:t>
              </a:r>
              <a:endParaRPr b="0" lang="en-IN" sz="8450" spc="-1" strike="noStrike">
                <a:latin typeface="Arial"/>
              </a:endParaRPr>
            </a:p>
          </p:txBody>
        </p:sp>
        <p:sp>
          <p:nvSpPr>
            <p:cNvPr id="68" name="CustomShape 7"/>
            <p:cNvSpPr/>
            <p:nvPr/>
          </p:nvSpPr>
          <p:spPr>
            <a:xfrm>
              <a:off x="1516320" y="1791000"/>
              <a:ext cx="15320880" cy="36025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3549"/>
                </a:lnSpc>
              </a:pPr>
              <a:r>
                <a:rPr b="0" lang="en-IN" sz="2400" spc="75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11 years back with an intention </a:t>
              </a:r>
              <a:r>
                <a:rPr b="0" lang="en-IN" sz="2400" spc="32" strike="noStrike">
                  <a:solidFill>
                    <a:srgbClr val="191919"/>
                  </a:solidFill>
                  <a:latin typeface="Arial"/>
                  <a:ea typeface="DejaVu Sans"/>
                </a:rPr>
                <a:t>of up-skilling and up-scaling all our members on the technical front with the </a:t>
              </a:r>
              <a:r>
                <a:rPr b="1" lang="en-IN" sz="2400" spc="32" strike="noStrike">
                  <a:solidFill>
                    <a:srgbClr val="191919"/>
                  </a:solidFill>
                  <a:latin typeface="Arial"/>
                  <a:ea typeface="DejaVu Sans"/>
                </a:rPr>
                <a:t>niche topics </a:t>
              </a:r>
              <a:r>
                <a:rPr b="0" lang="en-IN" sz="2400" spc="32" strike="noStrike">
                  <a:solidFill>
                    <a:srgbClr val="191919"/>
                  </a:solidFill>
                  <a:latin typeface="Arial"/>
                  <a:ea typeface="DejaVu Sans"/>
                </a:rPr>
                <a:t>around </a:t>
              </a:r>
              <a:r>
                <a:rPr b="1" lang="en-IN" sz="2400" spc="32" strike="noStrike">
                  <a:solidFill>
                    <a:srgbClr val="191919"/>
                  </a:solidFill>
                  <a:latin typeface="Arial"/>
                  <a:ea typeface="DejaVu Sans"/>
                </a:rPr>
                <a:t>Cloud, DevOps,Data, AI </a:t>
              </a:r>
              <a:r>
                <a:rPr b="0" lang="en-IN" sz="2400" spc="32" strike="noStrike">
                  <a:solidFill>
                    <a:srgbClr val="191919"/>
                  </a:solidFill>
                  <a:latin typeface="Arial"/>
                  <a:ea typeface="DejaVu Sans"/>
                </a:rPr>
                <a:t>and much More.</a:t>
              </a: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r>
                <a:rPr b="0" lang="en-IN" sz="2400" spc="75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by Vijayabalan Balakrishnan Who is a cancer survivor from Jan 2011. He is helping the Tech community and Cancer Children for the past 2 decades to loud from their own confidence in the IT industry. Officially it has become a registered Pvt Ltd on Jan-2015 to help and support cancer children from its revenue. Today Cloudnloud is living that dream with 6000 plus cancer children's survivors across the Globe.</a:t>
              </a:r>
              <a:endParaRPr b="0" lang="en-IN" sz="2400" spc="-1" strike="noStrike">
                <a:latin typeface="Arial"/>
              </a:endParaRPr>
            </a:p>
          </p:txBody>
        </p:sp>
      </p:grpSp>
      <p:sp>
        <p:nvSpPr>
          <p:cNvPr id="69" name="CustomShape 8"/>
          <p:cNvSpPr/>
          <p:nvPr/>
        </p:nvSpPr>
        <p:spPr>
          <a:xfrm rot="5400000">
            <a:off x="-2842920" y="4347360"/>
            <a:ext cx="6954840" cy="31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520"/>
              </a:lnSpc>
            </a:pPr>
            <a:r>
              <a:rPr b="0" lang="en-IN" sz="1800" spc="812" strike="noStrike">
                <a:solidFill>
                  <a:srgbClr val="ffffff"/>
                </a:solidFill>
                <a:latin typeface="Garet ExtraBold"/>
                <a:ea typeface="DejaVu Sans"/>
              </a:rPr>
              <a:t>WHO WE ARE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70" name="CustomShape 9"/>
          <p:cNvSpPr/>
          <p:nvPr/>
        </p:nvSpPr>
        <p:spPr>
          <a:xfrm>
            <a:off x="173520" y="8903160"/>
            <a:ext cx="896400" cy="5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499"/>
              </a:lnSpc>
            </a:pPr>
            <a:r>
              <a:rPr b="0" lang="en-IN" sz="1800" spc="180" strike="noStrike">
                <a:solidFill>
                  <a:srgbClr val="ffffff"/>
                </a:solidFill>
                <a:latin typeface="Garet ExtraBold"/>
                <a:ea typeface="DejaVu Sans"/>
              </a:rPr>
              <a:t>02</a:t>
            </a:r>
            <a:endParaRPr b="0" lang="en-IN" sz="1800" spc="-1" strike="noStrike">
              <a:latin typeface="Arial"/>
            </a:endParaRPr>
          </a:p>
        </p:txBody>
      </p:sp>
      <p:grpSp>
        <p:nvGrpSpPr>
          <p:cNvPr id="71" name="Group 10"/>
          <p:cNvGrpSpPr/>
          <p:nvPr/>
        </p:nvGrpSpPr>
        <p:grpSpPr>
          <a:xfrm>
            <a:off x="3647520" y="8267760"/>
            <a:ext cx="5199480" cy="1864440"/>
            <a:chOff x="3647520" y="8267760"/>
            <a:chExt cx="5199480" cy="1864440"/>
          </a:xfrm>
        </p:grpSpPr>
        <p:pic>
          <p:nvPicPr>
            <p:cNvPr id="72" name="Picture 12" descr=""/>
            <p:cNvPicPr/>
            <p:nvPr/>
          </p:nvPicPr>
          <p:blipFill>
            <a:blip r:embed="rId2"/>
            <a:stretch/>
          </p:blipFill>
          <p:spPr>
            <a:xfrm>
              <a:off x="3647520" y="8267760"/>
              <a:ext cx="3732120" cy="1864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73" name="CustomShape 11"/>
            <p:cNvSpPr/>
            <p:nvPr/>
          </p:nvSpPr>
          <p:spPr>
            <a:xfrm>
              <a:off x="6815880" y="8478360"/>
              <a:ext cx="2031120" cy="480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810"/>
                </a:lnSpc>
              </a:pPr>
              <a:r>
                <a:rPr b="0" lang="en-IN" sz="2720" spc="-1" strike="noStrike">
                  <a:solidFill>
                    <a:srgbClr val="e46c0a"/>
                  </a:solidFill>
                  <a:latin typeface="Code Pro"/>
                  <a:ea typeface="DejaVu Sans"/>
                </a:rPr>
                <a:t>Community</a:t>
              </a:r>
              <a:endParaRPr b="0" lang="en-IN" sz="2720" spc="-1" strike="noStrike">
                <a:latin typeface="Arial"/>
              </a:endParaRPr>
            </a:p>
          </p:txBody>
        </p:sp>
      </p:grp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2" descr=""/>
          <p:cNvPicPr/>
          <p:nvPr/>
        </p:nvPicPr>
        <p:blipFill>
          <a:blip r:embed="rId1"/>
          <a:stretch/>
        </p:blipFill>
        <p:spPr>
          <a:xfrm rot="16200000">
            <a:off x="-1288080" y="3855240"/>
            <a:ext cx="5161320" cy="2579040"/>
          </a:xfrm>
          <a:prstGeom prst="rect">
            <a:avLst/>
          </a:prstGeom>
          <a:ln>
            <a:noFill/>
          </a:ln>
        </p:spPr>
      </p:pic>
      <p:grpSp>
        <p:nvGrpSpPr>
          <p:cNvPr id="75" name="Group 1"/>
          <p:cNvGrpSpPr/>
          <p:nvPr/>
        </p:nvGrpSpPr>
        <p:grpSpPr>
          <a:xfrm>
            <a:off x="8280000" y="792000"/>
            <a:ext cx="9213840" cy="4458600"/>
            <a:chOff x="8280000" y="792000"/>
            <a:chExt cx="9213840" cy="4458600"/>
          </a:xfrm>
        </p:grpSpPr>
        <p:sp>
          <p:nvSpPr>
            <p:cNvPr id="76" name="CustomShape 2"/>
            <p:cNvSpPr/>
            <p:nvPr/>
          </p:nvSpPr>
          <p:spPr>
            <a:xfrm>
              <a:off x="8280000" y="792000"/>
              <a:ext cx="9213840" cy="1116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10349"/>
                </a:lnSpc>
              </a:pPr>
              <a:r>
                <a:rPr b="0" lang="en-IN" sz="90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Sibin John</a:t>
              </a:r>
              <a:br/>
              <a:r>
                <a:rPr b="0" lang="en-IN" sz="90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9000" spc="-1" strike="noStrike">
                <a:latin typeface="Arial"/>
              </a:endParaRPr>
            </a:p>
          </p:txBody>
        </p:sp>
        <p:sp>
          <p:nvSpPr>
            <p:cNvPr id="77" name="CustomShape 3"/>
            <p:cNvSpPr/>
            <p:nvPr/>
          </p:nvSpPr>
          <p:spPr>
            <a:xfrm>
              <a:off x="8280000" y="4436640"/>
              <a:ext cx="9213840" cy="813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endParaRPr b="0" lang="en-IN" sz="18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br/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Technologies known:</a:t>
              </a: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AWS, Kubernetes, Terraform, Ansible, Linux, Observability and logging tools like Datadog, ELK, etc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Certifications</a:t>
              </a: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: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Certified Kubernetes Administrator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Certified Kubernetes Application Developer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br/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LinkedIn:</a:t>
              </a: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https://www.linkedin.com/in/sibinjohn19 </a:t>
              </a:r>
              <a:endParaRPr b="0" lang="en-IN" sz="2700" spc="-1" strike="noStrike">
                <a:latin typeface="Arial"/>
              </a:endParaRPr>
            </a:p>
          </p:txBody>
        </p:sp>
        <p:sp>
          <p:nvSpPr>
            <p:cNvPr id="78" name="CustomShape 4"/>
            <p:cNvSpPr/>
            <p:nvPr/>
          </p:nvSpPr>
          <p:spPr>
            <a:xfrm>
              <a:off x="8280000" y="3556080"/>
              <a:ext cx="9213840" cy="813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An expereinced SRE/DevOps Engineer with 10+ years experience in infrastructure operations and managed services with hands on experience in Cloud, Devops, Linux, Virtualization, and web hosting.</a:t>
              </a: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27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br/>
              <a:endParaRPr b="0" lang="en-IN" sz="27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2700" spc="-1" strike="noStrike">
                <a:latin typeface="Arial"/>
              </a:endParaRPr>
            </a:p>
          </p:txBody>
        </p:sp>
      </p:grpSp>
      <p:grpSp>
        <p:nvGrpSpPr>
          <p:cNvPr id="79" name="Group 5"/>
          <p:cNvGrpSpPr/>
          <p:nvPr/>
        </p:nvGrpSpPr>
        <p:grpSpPr>
          <a:xfrm>
            <a:off x="1028880" y="2184840"/>
            <a:ext cx="5914080" cy="5914080"/>
            <a:chOff x="1028880" y="2184840"/>
            <a:chExt cx="5914080" cy="5914080"/>
          </a:xfrm>
        </p:grpSpPr>
        <p:sp>
          <p:nvSpPr>
            <p:cNvPr id="80" name="CustomShape 6"/>
            <p:cNvSpPr/>
            <p:nvPr/>
          </p:nvSpPr>
          <p:spPr>
            <a:xfrm>
              <a:off x="1028880" y="2184840"/>
              <a:ext cx="5914080" cy="5914080"/>
            </a:xfrm>
            <a:custGeom>
              <a:avLst/>
              <a:gdLst/>
              <a:ah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1" name="Picture 9" descr=""/>
          <p:cNvPicPr/>
          <p:nvPr/>
        </p:nvPicPr>
        <p:blipFill>
          <a:blip r:embed="rId2"/>
          <a:stretch/>
        </p:blipFill>
        <p:spPr>
          <a:xfrm>
            <a:off x="5127480" y="2000880"/>
            <a:ext cx="1720080" cy="1779840"/>
          </a:xfrm>
          <a:prstGeom prst="rect">
            <a:avLst/>
          </a:prstGeom>
          <a:ln>
            <a:noFill/>
          </a:ln>
        </p:spPr>
      </p:pic>
      <p:sp>
        <p:nvSpPr>
          <p:cNvPr id="82" name="CustomShape 7"/>
          <p:cNvSpPr/>
          <p:nvPr/>
        </p:nvSpPr>
        <p:spPr>
          <a:xfrm>
            <a:off x="2819880" y="4668480"/>
            <a:ext cx="2067480" cy="5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3781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Poppins Medium"/>
                <a:ea typeface="DejaVu Sans"/>
              </a:rPr>
              <a:t>[Your Good Photo]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2160000" y="3024000"/>
            <a:ext cx="3345480" cy="4261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1"/>
          <p:cNvGrpSpPr/>
          <p:nvPr/>
        </p:nvGrpSpPr>
        <p:grpSpPr>
          <a:xfrm>
            <a:off x="2482920" y="5929560"/>
            <a:ext cx="14488200" cy="2788200"/>
            <a:chOff x="2482920" y="5929560"/>
            <a:chExt cx="14488200" cy="2788200"/>
          </a:xfrm>
        </p:grpSpPr>
        <p:sp>
          <p:nvSpPr>
            <p:cNvPr id="85" name="CustomShape 2"/>
            <p:cNvSpPr/>
            <p:nvPr/>
          </p:nvSpPr>
          <p:spPr>
            <a:xfrm>
              <a:off x="2482920" y="5929560"/>
              <a:ext cx="14488200" cy="2788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10990"/>
                </a:lnSpc>
              </a:pPr>
              <a:r>
                <a:rPr b="0" lang="en-IN" sz="956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Deploy a simple webapp in AWS</a:t>
              </a:r>
              <a:endParaRPr b="0" lang="en-IN" sz="9560" spc="-1" strike="noStrike">
                <a:latin typeface="Arial"/>
              </a:endParaRPr>
            </a:p>
          </p:txBody>
        </p:sp>
        <p:sp>
          <p:nvSpPr>
            <p:cNvPr id="86" name="CustomShape 3"/>
            <p:cNvSpPr/>
            <p:nvPr/>
          </p:nvSpPr>
          <p:spPr>
            <a:xfrm>
              <a:off x="2482920" y="7610400"/>
              <a:ext cx="14488200" cy="476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7" name="Picture 5" descr=""/>
          <p:cNvPicPr/>
          <p:nvPr/>
        </p:nvPicPr>
        <p:blipFill>
          <a:blip r:embed="rId1"/>
          <a:stretch/>
        </p:blipFill>
        <p:spPr>
          <a:xfrm rot="10800000">
            <a:off x="6555240" y="1996200"/>
            <a:ext cx="5377680" cy="2687400"/>
          </a:xfrm>
          <a:prstGeom prst="rect">
            <a:avLst/>
          </a:prstGeom>
          <a:ln>
            <a:noFill/>
          </a:ln>
        </p:spPr>
      </p:pic>
      <p:pic>
        <p:nvPicPr>
          <p:cNvPr id="88" name="Picture 6" descr=""/>
          <p:cNvPicPr/>
          <p:nvPr/>
        </p:nvPicPr>
        <p:blipFill>
          <a:blip r:embed="rId2"/>
          <a:stretch/>
        </p:blipFill>
        <p:spPr>
          <a:xfrm>
            <a:off x="8489880" y="933480"/>
            <a:ext cx="3112200" cy="3250800"/>
          </a:xfrm>
          <a:prstGeom prst="rect">
            <a:avLst/>
          </a:prstGeom>
          <a:ln>
            <a:noFill/>
          </a:ln>
        </p:spPr>
      </p:pic>
      <p:pic>
        <p:nvPicPr>
          <p:cNvPr id="89" name="Picture 7" descr=""/>
          <p:cNvPicPr/>
          <p:nvPr/>
        </p:nvPicPr>
        <p:blipFill>
          <a:blip r:embed="rId3"/>
          <a:srcRect l="0" t="0" r="1185" b="0"/>
          <a:stretch/>
        </p:blipFill>
        <p:spPr>
          <a:xfrm>
            <a:off x="4448160" y="1793520"/>
            <a:ext cx="2688840" cy="3569760"/>
          </a:xfrm>
          <a:prstGeom prst="rect">
            <a:avLst/>
          </a:prstGeom>
          <a:ln>
            <a:noFill/>
          </a:ln>
        </p:spPr>
      </p:pic>
      <p:pic>
        <p:nvPicPr>
          <p:cNvPr id="90" name="Picture 8" descr=""/>
          <p:cNvPicPr/>
          <p:nvPr/>
        </p:nvPicPr>
        <p:blipFill>
          <a:blip r:embed="rId4"/>
          <a:stretch/>
        </p:blipFill>
        <p:spPr>
          <a:xfrm rot="2110200">
            <a:off x="10655640" y="2721600"/>
            <a:ext cx="2572920" cy="2924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1"/>
          <p:cNvGrpSpPr/>
          <p:nvPr/>
        </p:nvGrpSpPr>
        <p:grpSpPr>
          <a:xfrm>
            <a:off x="9596160" y="4039560"/>
            <a:ext cx="6822360" cy="882000"/>
            <a:chOff x="9596160" y="4039560"/>
            <a:chExt cx="6822360" cy="882000"/>
          </a:xfrm>
        </p:grpSpPr>
        <p:grpSp>
          <p:nvGrpSpPr>
            <p:cNvPr id="92" name="Group 2"/>
            <p:cNvGrpSpPr/>
            <p:nvPr/>
          </p:nvGrpSpPr>
          <p:grpSpPr>
            <a:xfrm>
              <a:off x="9596160" y="4039560"/>
              <a:ext cx="6381720" cy="882000"/>
              <a:chOff x="9596160" y="4039560"/>
              <a:chExt cx="6381720" cy="882000"/>
            </a:xfrm>
          </p:grpSpPr>
          <p:sp>
            <p:nvSpPr>
              <p:cNvPr id="93" name="CustomShape 3"/>
              <p:cNvSpPr/>
              <p:nvPr/>
            </p:nvSpPr>
            <p:spPr>
              <a:xfrm>
                <a:off x="9596160" y="4039560"/>
                <a:ext cx="6381720" cy="8820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4" name="Group 4"/>
            <p:cNvGrpSpPr/>
            <p:nvPr/>
          </p:nvGrpSpPr>
          <p:grpSpPr>
            <a:xfrm>
              <a:off x="15540480" y="4039560"/>
              <a:ext cx="878040" cy="882000"/>
              <a:chOff x="15540480" y="4039560"/>
              <a:chExt cx="878040" cy="882000"/>
            </a:xfrm>
          </p:grpSpPr>
          <p:sp>
            <p:nvSpPr>
              <p:cNvPr id="95" name="CustomShape 5"/>
              <p:cNvSpPr/>
              <p:nvPr/>
            </p:nvSpPr>
            <p:spPr>
              <a:xfrm>
                <a:off x="15540480" y="4039560"/>
                <a:ext cx="878040" cy="8820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6" name="Group 6"/>
          <p:cNvGrpSpPr/>
          <p:nvPr/>
        </p:nvGrpSpPr>
        <p:grpSpPr>
          <a:xfrm>
            <a:off x="9586440" y="2629080"/>
            <a:ext cx="6822720" cy="882000"/>
            <a:chOff x="9586440" y="2629080"/>
            <a:chExt cx="6822720" cy="882000"/>
          </a:xfrm>
        </p:grpSpPr>
        <p:grpSp>
          <p:nvGrpSpPr>
            <p:cNvPr id="97" name="Group 7"/>
            <p:cNvGrpSpPr/>
            <p:nvPr/>
          </p:nvGrpSpPr>
          <p:grpSpPr>
            <a:xfrm>
              <a:off x="9586440" y="2629080"/>
              <a:ext cx="6381720" cy="882000"/>
              <a:chOff x="9586440" y="2629080"/>
              <a:chExt cx="6381720" cy="882000"/>
            </a:xfrm>
          </p:grpSpPr>
          <p:sp>
            <p:nvSpPr>
              <p:cNvPr id="98" name="CustomShape 8"/>
              <p:cNvSpPr/>
              <p:nvPr/>
            </p:nvSpPr>
            <p:spPr>
              <a:xfrm>
                <a:off x="9586440" y="2629080"/>
                <a:ext cx="6381720" cy="8820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9" name="Group 9"/>
            <p:cNvGrpSpPr/>
            <p:nvPr/>
          </p:nvGrpSpPr>
          <p:grpSpPr>
            <a:xfrm>
              <a:off x="15531120" y="2629080"/>
              <a:ext cx="878040" cy="882000"/>
              <a:chOff x="15531120" y="2629080"/>
              <a:chExt cx="878040" cy="882000"/>
            </a:xfrm>
          </p:grpSpPr>
          <p:sp>
            <p:nvSpPr>
              <p:cNvPr id="100" name="CustomShape 10"/>
              <p:cNvSpPr/>
              <p:nvPr/>
            </p:nvSpPr>
            <p:spPr>
              <a:xfrm>
                <a:off x="15531120" y="2629080"/>
                <a:ext cx="878040" cy="8820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01" name="Group 11"/>
          <p:cNvGrpSpPr/>
          <p:nvPr/>
        </p:nvGrpSpPr>
        <p:grpSpPr>
          <a:xfrm>
            <a:off x="9596160" y="5406840"/>
            <a:ext cx="6822360" cy="882000"/>
            <a:chOff x="9596160" y="5406840"/>
            <a:chExt cx="6822360" cy="882000"/>
          </a:xfrm>
        </p:grpSpPr>
        <p:grpSp>
          <p:nvGrpSpPr>
            <p:cNvPr id="102" name="Group 12"/>
            <p:cNvGrpSpPr/>
            <p:nvPr/>
          </p:nvGrpSpPr>
          <p:grpSpPr>
            <a:xfrm>
              <a:off x="9596160" y="5406840"/>
              <a:ext cx="6381720" cy="882000"/>
              <a:chOff x="9596160" y="5406840"/>
              <a:chExt cx="6381720" cy="882000"/>
            </a:xfrm>
          </p:grpSpPr>
          <p:sp>
            <p:nvSpPr>
              <p:cNvPr id="103" name="CustomShape 13"/>
              <p:cNvSpPr/>
              <p:nvPr/>
            </p:nvSpPr>
            <p:spPr>
              <a:xfrm>
                <a:off x="9596160" y="5406840"/>
                <a:ext cx="6381720" cy="8820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4" name="Group 14"/>
            <p:cNvGrpSpPr/>
            <p:nvPr/>
          </p:nvGrpSpPr>
          <p:grpSpPr>
            <a:xfrm>
              <a:off x="15540480" y="5406840"/>
              <a:ext cx="878040" cy="882000"/>
              <a:chOff x="15540480" y="5406840"/>
              <a:chExt cx="878040" cy="882000"/>
            </a:xfrm>
          </p:grpSpPr>
          <p:sp>
            <p:nvSpPr>
              <p:cNvPr id="105" name="CustomShape 15"/>
              <p:cNvSpPr/>
              <p:nvPr/>
            </p:nvSpPr>
            <p:spPr>
              <a:xfrm>
                <a:off x="15540480" y="5406840"/>
                <a:ext cx="878040" cy="8820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06" name="Group 16"/>
          <p:cNvGrpSpPr/>
          <p:nvPr/>
        </p:nvGrpSpPr>
        <p:grpSpPr>
          <a:xfrm>
            <a:off x="9596160" y="6772680"/>
            <a:ext cx="6822360" cy="882000"/>
            <a:chOff x="9596160" y="6772680"/>
            <a:chExt cx="6822360" cy="882000"/>
          </a:xfrm>
        </p:grpSpPr>
        <p:grpSp>
          <p:nvGrpSpPr>
            <p:cNvPr id="107" name="Group 17"/>
            <p:cNvGrpSpPr/>
            <p:nvPr/>
          </p:nvGrpSpPr>
          <p:grpSpPr>
            <a:xfrm>
              <a:off x="9596160" y="6772680"/>
              <a:ext cx="6381720" cy="882000"/>
              <a:chOff x="9596160" y="6772680"/>
              <a:chExt cx="6381720" cy="882000"/>
            </a:xfrm>
          </p:grpSpPr>
          <p:sp>
            <p:nvSpPr>
              <p:cNvPr id="108" name="CustomShape 18"/>
              <p:cNvSpPr/>
              <p:nvPr/>
            </p:nvSpPr>
            <p:spPr>
              <a:xfrm>
                <a:off x="9596160" y="6772680"/>
                <a:ext cx="6381720" cy="8820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9" name="Group 19"/>
            <p:cNvGrpSpPr/>
            <p:nvPr/>
          </p:nvGrpSpPr>
          <p:grpSpPr>
            <a:xfrm>
              <a:off x="15540480" y="6772680"/>
              <a:ext cx="878040" cy="882000"/>
              <a:chOff x="15540480" y="6772680"/>
              <a:chExt cx="878040" cy="882000"/>
            </a:xfrm>
          </p:grpSpPr>
          <p:sp>
            <p:nvSpPr>
              <p:cNvPr id="110" name="CustomShape 20"/>
              <p:cNvSpPr/>
              <p:nvPr/>
            </p:nvSpPr>
            <p:spPr>
              <a:xfrm>
                <a:off x="15540480" y="6772680"/>
                <a:ext cx="878040" cy="8820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11" name="Group 21"/>
          <p:cNvGrpSpPr/>
          <p:nvPr/>
        </p:nvGrpSpPr>
        <p:grpSpPr>
          <a:xfrm>
            <a:off x="9145800" y="2629080"/>
            <a:ext cx="878040" cy="882000"/>
            <a:chOff x="9145800" y="2629080"/>
            <a:chExt cx="878040" cy="882000"/>
          </a:xfrm>
        </p:grpSpPr>
        <p:sp>
          <p:nvSpPr>
            <p:cNvPr id="112" name="CustomShape 22"/>
            <p:cNvSpPr/>
            <p:nvPr/>
          </p:nvSpPr>
          <p:spPr>
            <a:xfrm>
              <a:off x="9145800" y="2629080"/>
              <a:ext cx="878040" cy="8820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3" name="Group 23"/>
          <p:cNvGrpSpPr/>
          <p:nvPr/>
        </p:nvGrpSpPr>
        <p:grpSpPr>
          <a:xfrm>
            <a:off x="9155520" y="5406480"/>
            <a:ext cx="878040" cy="882000"/>
            <a:chOff x="9155520" y="5406480"/>
            <a:chExt cx="878040" cy="882000"/>
          </a:xfrm>
        </p:grpSpPr>
        <p:sp>
          <p:nvSpPr>
            <p:cNvPr id="114" name="CustomShape 24"/>
            <p:cNvSpPr/>
            <p:nvPr/>
          </p:nvSpPr>
          <p:spPr>
            <a:xfrm>
              <a:off x="9155520" y="5406480"/>
              <a:ext cx="878040" cy="8820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5" name="Group 25"/>
          <p:cNvGrpSpPr/>
          <p:nvPr/>
        </p:nvGrpSpPr>
        <p:grpSpPr>
          <a:xfrm>
            <a:off x="9145800" y="4039560"/>
            <a:ext cx="878040" cy="882000"/>
            <a:chOff x="9145800" y="4039560"/>
            <a:chExt cx="878040" cy="882000"/>
          </a:xfrm>
        </p:grpSpPr>
        <p:sp>
          <p:nvSpPr>
            <p:cNvPr id="116" name="CustomShape 26"/>
            <p:cNvSpPr/>
            <p:nvPr/>
          </p:nvSpPr>
          <p:spPr>
            <a:xfrm>
              <a:off x="9145800" y="4039560"/>
              <a:ext cx="878040" cy="8820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7" name="Group 27"/>
          <p:cNvGrpSpPr/>
          <p:nvPr/>
        </p:nvGrpSpPr>
        <p:grpSpPr>
          <a:xfrm>
            <a:off x="9145800" y="6772680"/>
            <a:ext cx="878040" cy="882000"/>
            <a:chOff x="9145800" y="6772680"/>
            <a:chExt cx="878040" cy="882000"/>
          </a:xfrm>
        </p:grpSpPr>
        <p:sp>
          <p:nvSpPr>
            <p:cNvPr id="118" name="CustomShape 28"/>
            <p:cNvSpPr/>
            <p:nvPr/>
          </p:nvSpPr>
          <p:spPr>
            <a:xfrm>
              <a:off x="9145800" y="6772680"/>
              <a:ext cx="878040" cy="8820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9" name="Group 29"/>
          <p:cNvGrpSpPr/>
          <p:nvPr/>
        </p:nvGrpSpPr>
        <p:grpSpPr>
          <a:xfrm>
            <a:off x="1852920" y="2737440"/>
            <a:ext cx="6080040" cy="4215240"/>
            <a:chOff x="1852920" y="2737440"/>
            <a:chExt cx="6080040" cy="4215240"/>
          </a:xfrm>
        </p:grpSpPr>
        <p:sp>
          <p:nvSpPr>
            <p:cNvPr id="120" name="CustomShape 30"/>
            <p:cNvSpPr/>
            <p:nvPr/>
          </p:nvSpPr>
          <p:spPr>
            <a:xfrm>
              <a:off x="1852920" y="2737440"/>
              <a:ext cx="6080040" cy="4215240"/>
            </a:xfrm>
            <a:custGeom>
              <a:avLst/>
              <a:gdLst/>
              <a:ahLst/>
              <a:rect l="l" t="t" r="r" b="b"/>
              <a:pathLst>
                <a:path w="6350000" h="4403656">
                  <a:moveTo>
                    <a:pt x="5332730" y="0"/>
                  </a:moveTo>
                  <a:lnTo>
                    <a:pt x="1017270" y="0"/>
                  </a:lnTo>
                  <a:cubicBezTo>
                    <a:pt x="455930" y="0"/>
                    <a:pt x="0" y="455930"/>
                    <a:pt x="0" y="1017270"/>
                  </a:cubicBezTo>
                  <a:lnTo>
                    <a:pt x="0" y="2166437"/>
                  </a:lnTo>
                  <a:cubicBezTo>
                    <a:pt x="0" y="2654866"/>
                    <a:pt x="455930" y="3110796"/>
                    <a:pt x="1017270" y="3110796"/>
                  </a:cubicBezTo>
                  <a:lnTo>
                    <a:pt x="1800860" y="3110796"/>
                  </a:lnTo>
                  <a:lnTo>
                    <a:pt x="1800860" y="4403656"/>
                  </a:lnTo>
                  <a:lnTo>
                    <a:pt x="2532380" y="3110796"/>
                  </a:lnTo>
                  <a:lnTo>
                    <a:pt x="5332730" y="3110796"/>
                  </a:lnTo>
                  <a:cubicBezTo>
                    <a:pt x="5894070" y="3110796"/>
                    <a:pt x="6350000" y="2654866"/>
                    <a:pt x="6350000" y="2166437"/>
                  </a:cubicBezTo>
                  <a:lnTo>
                    <a:pt x="6350000" y="1017270"/>
                  </a:lnTo>
                  <a:cubicBezTo>
                    <a:pt x="6350000" y="455930"/>
                    <a:pt x="5895340" y="0"/>
                    <a:pt x="5332730" y="0"/>
                  </a:cubicBezTo>
                  <a:lnTo>
                    <a:pt x="533273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1" name="CustomShape 31"/>
          <p:cNvSpPr/>
          <p:nvPr/>
        </p:nvSpPr>
        <p:spPr>
          <a:xfrm>
            <a:off x="2959920" y="2984040"/>
            <a:ext cx="4281120" cy="225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Today's </a:t>
            </a:r>
            <a:endParaRPr b="0" lang="en-IN" sz="8880" spc="-1" strike="noStrike">
              <a:latin typeface="Arial"/>
            </a:endParaRPr>
          </a:p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Agenda</a:t>
            </a:r>
            <a:endParaRPr b="0" lang="en-IN" sz="8880" spc="-1" strike="noStrike">
              <a:latin typeface="Arial"/>
            </a:endParaRPr>
          </a:p>
        </p:txBody>
      </p:sp>
      <p:sp>
        <p:nvSpPr>
          <p:cNvPr id="122" name="CustomShape 32"/>
          <p:cNvSpPr/>
          <p:nvPr/>
        </p:nvSpPr>
        <p:spPr>
          <a:xfrm>
            <a:off x="10275120" y="2746080"/>
            <a:ext cx="5222880" cy="56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Introduction to the Session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23" name="CustomShape 33"/>
          <p:cNvSpPr/>
          <p:nvPr/>
        </p:nvSpPr>
        <p:spPr>
          <a:xfrm>
            <a:off x="10275120" y="4175640"/>
            <a:ext cx="6048360" cy="56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Team Check-in and Icebreaker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24" name="CustomShape 34"/>
          <p:cNvSpPr/>
          <p:nvPr/>
        </p:nvSpPr>
        <p:spPr>
          <a:xfrm>
            <a:off x="10284480" y="5523120"/>
            <a:ext cx="5222880" cy="56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Stop Start Continue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25" name="CustomShape 35"/>
          <p:cNvSpPr/>
          <p:nvPr/>
        </p:nvSpPr>
        <p:spPr>
          <a:xfrm>
            <a:off x="10275120" y="6889320"/>
            <a:ext cx="5388480" cy="56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Summary and Action Items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26" name="CustomShape 36"/>
          <p:cNvSpPr/>
          <p:nvPr/>
        </p:nvSpPr>
        <p:spPr>
          <a:xfrm>
            <a:off x="9379440" y="2850840"/>
            <a:ext cx="43020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1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7" name="CustomShape 37"/>
          <p:cNvSpPr/>
          <p:nvPr/>
        </p:nvSpPr>
        <p:spPr>
          <a:xfrm>
            <a:off x="9389160" y="5627880"/>
            <a:ext cx="43020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3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8" name="CustomShape 38"/>
          <p:cNvSpPr/>
          <p:nvPr/>
        </p:nvSpPr>
        <p:spPr>
          <a:xfrm>
            <a:off x="9379440" y="4260960"/>
            <a:ext cx="43020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2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9" name="CustomShape 39"/>
          <p:cNvSpPr/>
          <p:nvPr/>
        </p:nvSpPr>
        <p:spPr>
          <a:xfrm>
            <a:off x="9379440" y="6994080"/>
            <a:ext cx="430200" cy="4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4</a:t>
            </a:r>
            <a:endParaRPr b="0" lang="en-IN" sz="3600" spc="-1" strike="noStrike">
              <a:latin typeface="Arial"/>
            </a:endParaRPr>
          </a:p>
        </p:txBody>
      </p:sp>
      <p:grpSp>
        <p:nvGrpSpPr>
          <p:cNvPr id="130" name="Group 40"/>
          <p:cNvGrpSpPr/>
          <p:nvPr/>
        </p:nvGrpSpPr>
        <p:grpSpPr>
          <a:xfrm>
            <a:off x="0" y="8629920"/>
            <a:ext cx="17450280" cy="1526400"/>
            <a:chOff x="0" y="8629920"/>
            <a:chExt cx="17450280" cy="1526400"/>
          </a:xfrm>
        </p:grpSpPr>
        <p:pic>
          <p:nvPicPr>
            <p:cNvPr id="131" name="Picture 42" descr=""/>
            <p:cNvPicPr/>
            <p:nvPr/>
          </p:nvPicPr>
          <p:blipFill>
            <a:blip r:embed="rId1"/>
            <a:stretch/>
          </p:blipFill>
          <p:spPr>
            <a:xfrm>
              <a:off x="0" y="8629920"/>
              <a:ext cx="3055680" cy="1526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2" name="CustomShape 41"/>
            <p:cNvSpPr/>
            <p:nvPr/>
          </p:nvSpPr>
          <p:spPr>
            <a:xfrm>
              <a:off x="2594880" y="8808120"/>
              <a:ext cx="1662480" cy="39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3" name="Picture 44" descr=""/>
            <p:cNvPicPr/>
            <p:nvPr/>
          </p:nvPicPr>
          <p:blipFill>
            <a:blip r:embed="rId2"/>
            <a:stretch/>
          </p:blipFill>
          <p:spPr>
            <a:xfrm>
              <a:off x="3589920" y="9354240"/>
              <a:ext cx="13860360" cy="70956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"/>
          <p:cNvGrpSpPr/>
          <p:nvPr/>
        </p:nvGrpSpPr>
        <p:grpSpPr>
          <a:xfrm>
            <a:off x="-347400" y="8757360"/>
            <a:ext cx="17450640" cy="1526400"/>
            <a:chOff x="-347400" y="8757360"/>
            <a:chExt cx="17450640" cy="1526400"/>
          </a:xfrm>
        </p:grpSpPr>
        <p:pic>
          <p:nvPicPr>
            <p:cNvPr id="135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5680" cy="1526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6" name="CustomShape 2"/>
            <p:cNvSpPr/>
            <p:nvPr/>
          </p:nvSpPr>
          <p:spPr>
            <a:xfrm>
              <a:off x="2247480" y="8935560"/>
              <a:ext cx="1662480" cy="39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7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0360" cy="7095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8" name="CustomShape 3"/>
          <p:cNvSpPr/>
          <p:nvPr/>
        </p:nvSpPr>
        <p:spPr>
          <a:xfrm>
            <a:off x="0" y="0"/>
            <a:ext cx="18284760" cy="7970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4"/>
          <p:cNvSpPr/>
          <p:nvPr/>
        </p:nvSpPr>
        <p:spPr>
          <a:xfrm>
            <a:off x="1600200" y="3238560"/>
            <a:ext cx="14017680" cy="40352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This session is to discuss, to study and redesign an application infra deployed to AWS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"/>
          <p:cNvGrpSpPr/>
          <p:nvPr/>
        </p:nvGrpSpPr>
        <p:grpSpPr>
          <a:xfrm>
            <a:off x="-347400" y="8757360"/>
            <a:ext cx="17450640" cy="1526400"/>
            <a:chOff x="-347400" y="8757360"/>
            <a:chExt cx="17450640" cy="1526400"/>
          </a:xfrm>
        </p:grpSpPr>
        <p:pic>
          <p:nvPicPr>
            <p:cNvPr id="141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5680" cy="1526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2" name="CustomShape 2"/>
            <p:cNvSpPr/>
            <p:nvPr/>
          </p:nvSpPr>
          <p:spPr>
            <a:xfrm>
              <a:off x="2247480" y="8935560"/>
              <a:ext cx="1662480" cy="39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3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0360" cy="7095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4" name="CustomShape 3"/>
          <p:cNvSpPr/>
          <p:nvPr/>
        </p:nvSpPr>
        <p:spPr>
          <a:xfrm>
            <a:off x="0" y="0"/>
            <a:ext cx="18284760" cy="7970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CustomShape 4"/>
          <p:cNvSpPr/>
          <p:nvPr/>
        </p:nvSpPr>
        <p:spPr>
          <a:xfrm>
            <a:off x="1600200" y="3238560"/>
            <a:ext cx="14017680" cy="40352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is current architecture?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Microsoft YaHei"/>
              </a:rPr>
              <a:t>We have a web application deployed in aws with simple architecture using ec2 instance, RDS, nat gateway, Load balancer and Route 53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roup 1"/>
          <p:cNvGrpSpPr/>
          <p:nvPr/>
        </p:nvGrpSpPr>
        <p:grpSpPr>
          <a:xfrm>
            <a:off x="-347400" y="8757360"/>
            <a:ext cx="17450640" cy="1526400"/>
            <a:chOff x="-347400" y="8757360"/>
            <a:chExt cx="17450640" cy="1526400"/>
          </a:xfrm>
        </p:grpSpPr>
        <p:pic>
          <p:nvPicPr>
            <p:cNvPr id="147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5680" cy="1526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8" name="CustomShape 2"/>
            <p:cNvSpPr/>
            <p:nvPr/>
          </p:nvSpPr>
          <p:spPr>
            <a:xfrm>
              <a:off x="2247480" y="8935560"/>
              <a:ext cx="1662480" cy="39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9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0360" cy="7095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50" name="CustomShape 3"/>
          <p:cNvSpPr/>
          <p:nvPr/>
        </p:nvSpPr>
        <p:spPr>
          <a:xfrm>
            <a:off x="0" y="0"/>
            <a:ext cx="18284760" cy="7970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4"/>
          <p:cNvSpPr/>
          <p:nvPr/>
        </p:nvSpPr>
        <p:spPr>
          <a:xfrm>
            <a:off x="1600200" y="3238560"/>
            <a:ext cx="14017680" cy="40352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are the areas we need to improve w.r.to current infra?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Latency due to static contents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No CDN to improve the loading speed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No auto scaling implemented in two zones where the app is deployed</a:t>
            </a:r>
            <a:endParaRPr b="0" lang="en-IN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roup 1"/>
          <p:cNvGrpSpPr/>
          <p:nvPr/>
        </p:nvGrpSpPr>
        <p:grpSpPr>
          <a:xfrm>
            <a:off x="-347400" y="8757360"/>
            <a:ext cx="17450640" cy="1526400"/>
            <a:chOff x="-347400" y="8757360"/>
            <a:chExt cx="17450640" cy="1526400"/>
          </a:xfrm>
        </p:grpSpPr>
        <p:pic>
          <p:nvPicPr>
            <p:cNvPr id="153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5680" cy="1526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4" name="CustomShape 2"/>
            <p:cNvSpPr/>
            <p:nvPr/>
          </p:nvSpPr>
          <p:spPr>
            <a:xfrm>
              <a:off x="2247480" y="8935560"/>
              <a:ext cx="1662480" cy="39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55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0360" cy="7095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56" name="CustomShape 3"/>
          <p:cNvSpPr/>
          <p:nvPr/>
        </p:nvSpPr>
        <p:spPr>
          <a:xfrm>
            <a:off x="0" y="0"/>
            <a:ext cx="18284760" cy="7970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4"/>
          <p:cNvSpPr/>
          <p:nvPr/>
        </p:nvSpPr>
        <p:spPr>
          <a:xfrm>
            <a:off x="1296000" y="1440000"/>
            <a:ext cx="14017680" cy="9345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Current architecture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58" name="" descr=""/>
          <p:cNvPicPr/>
          <p:nvPr/>
        </p:nvPicPr>
        <p:blipFill>
          <a:blip r:embed="rId3"/>
          <a:stretch/>
        </p:blipFill>
        <p:spPr>
          <a:xfrm>
            <a:off x="5225400" y="2664000"/>
            <a:ext cx="9533160" cy="6622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749</TotalTime>
  <Application>LibreOffice/6.0.3.2$Windows_X86_64 LibreOffice_project/8f48d515416608e3a835360314dac7e47fd0b821</Application>
  <Words>191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en-IN</dc:language>
  <cp:lastModifiedBy/>
  <dcterms:modified xsi:type="dcterms:W3CDTF">2023-02-14T23:08:00Z</dcterms:modified>
  <cp:revision>20</cp:revision>
  <dc:subject/>
  <dc:title>PPT-Template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